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18" r:id="rId1"/>
  </p:sldMasterIdLst>
  <p:notesMasterIdLst>
    <p:notesMasterId r:id="rId40"/>
  </p:notesMasterIdLst>
  <p:sldIdLst>
    <p:sldId id="333" r:id="rId2"/>
    <p:sldId id="331" r:id="rId3"/>
    <p:sldId id="257" r:id="rId4"/>
    <p:sldId id="318" r:id="rId5"/>
    <p:sldId id="319" r:id="rId6"/>
    <p:sldId id="307" r:id="rId7"/>
    <p:sldId id="308" r:id="rId8"/>
    <p:sldId id="320" r:id="rId9"/>
    <p:sldId id="321" r:id="rId10"/>
    <p:sldId id="322" r:id="rId11"/>
    <p:sldId id="323" r:id="rId12"/>
    <p:sldId id="262" r:id="rId13"/>
    <p:sldId id="282" r:id="rId14"/>
    <p:sldId id="280" r:id="rId15"/>
    <p:sldId id="289" r:id="rId16"/>
    <p:sldId id="290" r:id="rId17"/>
    <p:sldId id="301" r:id="rId18"/>
    <p:sldId id="302" r:id="rId19"/>
    <p:sldId id="297" r:id="rId20"/>
    <p:sldId id="303" r:id="rId21"/>
    <p:sldId id="326" r:id="rId22"/>
    <p:sldId id="288" r:id="rId23"/>
    <p:sldId id="291" r:id="rId24"/>
    <p:sldId id="292" r:id="rId25"/>
    <p:sldId id="293" r:id="rId26"/>
    <p:sldId id="313" r:id="rId27"/>
    <p:sldId id="314" r:id="rId28"/>
    <p:sldId id="272" r:id="rId29"/>
    <p:sldId id="286" r:id="rId30"/>
    <p:sldId id="284" r:id="rId31"/>
    <p:sldId id="309" r:id="rId32"/>
    <p:sldId id="310" r:id="rId33"/>
    <p:sldId id="311" r:id="rId34"/>
    <p:sldId id="312" r:id="rId35"/>
    <p:sldId id="324" r:id="rId36"/>
    <p:sldId id="325" r:id="rId37"/>
    <p:sldId id="327" r:id="rId38"/>
    <p:sldId id="328" r:id="rId39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-1374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908ED6EC-F8A8-4602-A691-C82CBC89C4C8}" type="datetimeFigureOut">
              <a:rPr lang="ru-RU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24CC726-A498-4A22-A8DE-CDA28CE1AC6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1561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0723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30724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</a:defRPr>
            </a:lvl9pPr>
          </a:lstStyle>
          <a:p>
            <a:pPr eaLnBrk="1" hangingPunct="1"/>
            <a:fld id="{74B4AB92-1F48-41B4-B834-B58BD931A18B}" type="slidenum">
              <a:rPr lang="ru-RU" sz="1200">
                <a:latin typeface="Tahoma" pitchFamily="34" charset="0"/>
              </a:rPr>
              <a:pPr eaLnBrk="1" hangingPunct="1"/>
              <a:t>1</a:t>
            </a:fld>
            <a:endParaRPr lang="ru-RU" sz="1200">
              <a:latin typeface="Tahoma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BE792CD1-B090-4A5C-AA93-B449A87A05B2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39C90126-46FA-4A48-A397-49615F26475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EC446443-9CB4-44A7-9517-73CA16922513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A7F059B1-9D40-438B-A11E-F28D57EB267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85AC0F83-AB51-4C72-A141-0A4754A4E0FD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3E475F8-A1AA-48B8-9FB7-9B7E726C178C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ED53D94-6033-4B32-A1DC-E735ED456A6C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F84C24C9-7072-45CF-B021-0CB8B2DD0D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65D0CE82-A523-4342-9960-867F68401A8B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A92C8157-FF87-4341-8336-A3DBEE9FD33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2966ECD0-123F-4165-966C-FDBF73C5F97C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17205785-7528-498E-B41A-F341C4A1FED4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795CCB28-AC2B-4C9E-AC07-A3985E853A79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pPr>
              <a:defRPr/>
            </a:pPr>
            <a:fld id="{3F3B6655-86EB-45E3-9B69-16612ECEE138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15ABF553-7D0C-4DEB-87A8-20A31C8C07A4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08AE02A3-5FB4-42F3-8B78-0A84F6D2A90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D344CCD8-316F-4124-A975-41CB9FFDAD40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pPr>
              <a:defRPr/>
            </a:pPr>
            <a:fld id="{3525E1B1-58F7-4B49-9778-47D90CFE6B9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9" name="Дата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831600A7-428D-4738-A446-0A0825872293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05AD7F83-2FC3-42EA-82E8-F4DEF076AE9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fld id="{56973EA3-3667-4F89-85D0-1C165731535B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pPr>
              <a:defRPr/>
            </a:pPr>
            <a:fld id="{DF72F9F8-145D-449C-8C3C-98C0EF65A27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pPr>
              <a:defRPr/>
            </a:pPr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ru-RU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pPr>
              <a:defRPr/>
            </a:pPr>
            <a:fld id="{481E35CB-10F7-4614-B58C-674709031D62}" type="datetime1">
              <a:rPr lang="ru-RU" smtClean="0"/>
              <a:pPr>
                <a:defRPr/>
              </a:pPr>
              <a:t>11.12.2018</a:t>
            </a:fld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pPr>
              <a:defRPr/>
            </a:pPr>
            <a:fld id="{E94013E8-96C9-4CA7-A50B-72461C24203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4019" r:id="rId1"/>
    <p:sldLayoutId id="2147484020" r:id="rId2"/>
    <p:sldLayoutId id="2147484021" r:id="rId3"/>
    <p:sldLayoutId id="2147484022" r:id="rId4"/>
    <p:sldLayoutId id="2147484023" r:id="rId5"/>
    <p:sldLayoutId id="2147484024" r:id="rId6"/>
    <p:sldLayoutId id="2147484025" r:id="rId7"/>
    <p:sldLayoutId id="2147484026" r:id="rId8"/>
    <p:sldLayoutId id="2147484027" r:id="rId9"/>
    <p:sldLayoutId id="2147484028" r:id="rId10"/>
    <p:sldLayoutId id="2147484029" r:id="rId11"/>
  </p:sldLayoutIdLst>
  <p:hf hdr="0" ftr="0" dt="0"/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Прямоугольник 1"/>
          <p:cNvSpPr>
            <a:spLocks noChangeArrowheads="1"/>
          </p:cNvSpPr>
          <p:nvPr/>
        </p:nvSpPr>
        <p:spPr bwMode="auto">
          <a:xfrm>
            <a:off x="179386" y="476672"/>
            <a:ext cx="8713787" cy="954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kumimoji="1" lang="ru-RU" sz="1400" dirty="0">
                <a:solidFill>
                  <a:srgbClr val="FFFF00"/>
                </a:solidFill>
              </a:rPr>
              <a:t>МИНИСТЕРСТВО </a:t>
            </a:r>
            <a:r>
              <a:rPr kumimoji="1" lang="en-US" sz="1400" dirty="0">
                <a:solidFill>
                  <a:srgbClr val="FFFF00"/>
                </a:solidFill>
              </a:rPr>
              <a:t> </a:t>
            </a:r>
            <a:r>
              <a:rPr kumimoji="1" lang="ru-RU" sz="1400" dirty="0">
                <a:solidFill>
                  <a:srgbClr val="FFFF00"/>
                </a:solidFill>
              </a:rPr>
              <a:t>ОБРАЗОВАНИЯ И НАУКИ РОССИЙСКОЙ ФЕДЕРАЦИИ</a:t>
            </a:r>
          </a:p>
          <a:p>
            <a:pPr algn="ctr"/>
            <a:r>
              <a:rPr kumimoji="1" lang="ru-RU" sz="1400" dirty="0">
                <a:solidFill>
                  <a:srgbClr val="FFFF00"/>
                </a:solidFill>
              </a:rPr>
              <a:t>ФЕДЕРАЛЬНОЕ ГОСУДАРСТВЕННОЕ БЮДЖЕТНОЕ ОБРАЗОВАТЕЛЬНОЕ</a:t>
            </a:r>
          </a:p>
          <a:p>
            <a:pPr algn="ctr"/>
            <a:r>
              <a:rPr kumimoji="1" lang="ru-RU" sz="1400" dirty="0">
                <a:solidFill>
                  <a:srgbClr val="FFFF00"/>
                </a:solidFill>
              </a:rPr>
              <a:t>УЧРЕЖДЕНИЕ ВЫСШЕГО ОБРАЗОВАНИЯ</a:t>
            </a:r>
          </a:p>
          <a:p>
            <a:pPr algn="ctr"/>
            <a:r>
              <a:rPr kumimoji="1" lang="ru-RU" sz="1400" dirty="0">
                <a:solidFill>
                  <a:srgbClr val="FFFF00"/>
                </a:solidFill>
              </a:rPr>
              <a:t>«РОСТОВСКИЙ ГОСУДАРСТВЕННЫЙ ЭКОНОМИЧЕСКИЙ УНИВЕРСИТЕТ (РИНХ)»</a:t>
            </a:r>
            <a:endParaRPr lang="ru-RU" sz="1400" dirty="0"/>
          </a:p>
        </p:txBody>
      </p:sp>
      <p:sp>
        <p:nvSpPr>
          <p:cNvPr id="3075" name="Прямоугольник 2"/>
          <p:cNvSpPr>
            <a:spLocks noChangeArrowheads="1"/>
          </p:cNvSpPr>
          <p:nvPr/>
        </p:nvSpPr>
        <p:spPr bwMode="auto">
          <a:xfrm>
            <a:off x="3241674" y="3114675"/>
            <a:ext cx="2589213" cy="307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/>
          <a:p>
            <a:r>
              <a:rPr kumimoji="1" lang="ru-RU" sz="1400" dirty="0">
                <a:solidFill>
                  <a:srgbClr val="FFFF00"/>
                </a:solidFill>
              </a:rPr>
              <a:t>ЮРИДИЧЕСКИЙ ФАКУЛЬТЕТ </a:t>
            </a:r>
            <a:endParaRPr lang="ru-RU" sz="14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55593" y="3570606"/>
            <a:ext cx="8713788" cy="3683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КАФЕДРА СУДЕБНОЙ ЭКСПЕРТИЗЫ И КРИМИНАЛИСТИКИ</a:t>
            </a:r>
            <a:endParaRPr lang="en-US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40794" y="3993834"/>
            <a:ext cx="4114800" cy="36988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ru-RU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ИНФОРМАЦИОННЫЙ МАТЕРИАЛ</a:t>
            </a:r>
          </a:p>
        </p:txBody>
      </p:sp>
      <p:sp>
        <p:nvSpPr>
          <p:cNvPr id="3078" name="Прямоугольник 5"/>
          <p:cNvSpPr>
            <a:spLocks noChangeArrowheads="1"/>
          </p:cNvSpPr>
          <p:nvPr/>
        </p:nvSpPr>
        <p:spPr bwMode="auto">
          <a:xfrm>
            <a:off x="265113" y="4797425"/>
            <a:ext cx="8785225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b="1" dirty="0">
                <a:solidFill>
                  <a:srgbClr val="FFC000"/>
                </a:solidFill>
              </a:rPr>
              <a:t>«НАЗНАЧЕНИЕ И ПРОИЗВОДСТВО ГЕНЕТИЧЕСКОЙ ЭКСПЕРТИЗЫ»</a:t>
            </a:r>
            <a:endParaRPr lang="ru-RU" sz="3200" b="1" dirty="0">
              <a:solidFill>
                <a:srgbClr val="FFC000"/>
              </a:solidFill>
            </a:endParaRPr>
          </a:p>
        </p:txBody>
      </p:sp>
      <p:pic>
        <p:nvPicPr>
          <p:cNvPr id="3079" name="Picture 8" descr="C:\Users\Leon\Desktop\ЛОГОТИП РИНХ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00" y="1556792"/>
            <a:ext cx="1905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241173"/>
      </p:ext>
    </p:extLst>
  </p:cSld>
  <p:clrMapOvr>
    <a:masterClrMapping/>
  </p:clrMapOvr>
  <p:transition spd="slow" advTm="1683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трелка вниз 26"/>
          <p:cNvSpPr/>
          <p:nvPr/>
        </p:nvSpPr>
        <p:spPr>
          <a:xfrm rot="16200000">
            <a:off x="5843588" y="585788"/>
            <a:ext cx="457200" cy="257175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1267" name="Picture 3" descr="C:\Documents and Settings\DudinaKA\Рабочий стол\Учеба\Экспертиза\Картинки\462px-Diagram_human_cell_nucleus_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463" y="1712541"/>
            <a:ext cx="5357813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Заголовок 1"/>
          <p:cNvSpPr txBox="1">
            <a:spLocks/>
          </p:cNvSpPr>
          <p:nvPr/>
        </p:nvSpPr>
        <p:spPr>
          <a:xfrm>
            <a:off x="500034" y="357166"/>
            <a:ext cx="7929618" cy="928694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Строение ядра</a:t>
            </a:r>
            <a: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572250"/>
            <a:ext cx="857224" cy="28575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10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2550490">
            <a:off x="4003675" y="1592263"/>
            <a:ext cx="457200" cy="209073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6" name="Скругленный прямоугольник 25"/>
          <p:cNvSpPr/>
          <p:nvPr/>
        </p:nvSpPr>
        <p:spPr>
          <a:xfrm>
            <a:off x="4357688" y="1500188"/>
            <a:ext cx="1857375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хромосома</a:t>
            </a:r>
          </a:p>
        </p:txBody>
      </p:sp>
      <p:pic>
        <p:nvPicPr>
          <p:cNvPr id="30" name="Picture 24" descr="C:\Documents and Settings\Admin\Рабочий стол\Chromosome (1).png"/>
          <p:cNvPicPr>
            <a:picLocks noChangeAspect="1" noChangeArrowheads="1"/>
          </p:cNvPicPr>
          <p:nvPr/>
        </p:nvPicPr>
        <p:blipFill>
          <a:blip r:embed="rId3"/>
          <a:srcRect l="12500" r="20000" b="10801"/>
          <a:stretch>
            <a:fillRect/>
          </a:stretch>
        </p:blipFill>
        <p:spPr bwMode="auto">
          <a:xfrm>
            <a:off x="7429520" y="785794"/>
            <a:ext cx="1285884" cy="243840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500034" y="357166"/>
            <a:ext cx="7929618" cy="928694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Строение хромосомы</a:t>
            </a:r>
            <a: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5" y="6572250"/>
            <a:ext cx="785786" cy="285750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ABBDD3BE-A1BD-40B5-A56E-AF907281EB69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11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5" name="Picture 24" descr="C:\Documents and Settings\Admin\Рабочий стол\Chromosome (1).png"/>
          <p:cNvPicPr>
            <a:picLocks noChangeAspect="1" noChangeArrowheads="1"/>
          </p:cNvPicPr>
          <p:nvPr/>
        </p:nvPicPr>
        <p:blipFill>
          <a:blip r:embed="rId2"/>
          <a:srcRect l="12500" r="20000" b="10801"/>
          <a:stretch>
            <a:fillRect/>
          </a:stretch>
        </p:blipFill>
        <p:spPr bwMode="auto">
          <a:xfrm>
            <a:off x="500034" y="1285860"/>
            <a:ext cx="2500330" cy="474134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26" name="Picture 23" descr="C:\Documents and Settings\Admin\Рабочий стол\днк чистый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388" y="1071546"/>
            <a:ext cx="2202985" cy="282529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9" name="Стрелка вниз 28"/>
          <p:cNvSpPr/>
          <p:nvPr/>
        </p:nvSpPr>
        <p:spPr>
          <a:xfrm rot="14075417">
            <a:off x="6052344" y="3448844"/>
            <a:ext cx="457200" cy="194151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0" name="Стрелка вниз 29"/>
          <p:cNvSpPr/>
          <p:nvPr/>
        </p:nvSpPr>
        <p:spPr>
          <a:xfrm rot="5968944">
            <a:off x="2825750" y="3740151"/>
            <a:ext cx="447675" cy="1968500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3929063" y="4429125"/>
            <a:ext cx="1785937" cy="92868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ДНК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67944" y="1428736"/>
            <a:ext cx="4786346" cy="4853224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ДНК (дезоксирибонуклеиновая </a:t>
            </a:r>
            <a:b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кислота)</a:t>
            </a:r>
            <a:r>
              <a:rPr lang="ru-RU" sz="2000" b="1" dirty="0" smtClean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en-US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–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основное вещество хромосом в ядре клеток живых организмов </a:t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ДНК является носителем генетической информации, ее отдельные участки соответствуют определенным</a:t>
            </a:r>
            <a:r>
              <a:rPr lang="en-US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генам</a:t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endParaRPr 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500834"/>
            <a:ext cx="785786" cy="357166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12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214290"/>
            <a:ext cx="7929618" cy="1214446"/>
          </a:xfrm>
          <a:prstGeom prst="rect">
            <a:avLst/>
          </a:prstGeom>
        </p:spPr>
        <p:txBody>
          <a:bodyPr anchor="b">
            <a:normAutofit fontScale="9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5. Понятие и структура  ДНК</a:t>
            </a:r>
            <a: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14342" name="Picture 6" descr="C:\Documents and Settings\Admin\Рабочий стол\днк чистый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571612"/>
            <a:ext cx="3371850" cy="43243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00430" y="1285860"/>
            <a:ext cx="5286412" cy="335758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algn="l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Молекула ДНК представляет собой полимер, который состоит из структурных единиц – </a:t>
            </a:r>
            <a:r>
              <a:rPr lang="ru-RU" sz="20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нуклеотидов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, расположенных в определенной последовательности, уникальной для каждого индивидуума, что и делает его ДНК неповторимой </a:t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endParaRPr 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7" y="6429397"/>
            <a:ext cx="857224" cy="428604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13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5" name="Picture 5" descr="C:\Documents and Settings\Admin\Рабочий стол\днк чистый.JPG"/>
          <p:cNvPicPr>
            <a:picLocks noChangeAspect="1" noChangeArrowheads="1"/>
          </p:cNvPicPr>
          <p:nvPr/>
        </p:nvPicPr>
        <p:blipFill>
          <a:blip r:embed="rId2"/>
          <a:srcRect l="5714" r="14286"/>
          <a:stretch>
            <a:fillRect/>
          </a:stretch>
        </p:blipFill>
        <p:spPr bwMode="auto">
          <a:xfrm>
            <a:off x="428596" y="928670"/>
            <a:ext cx="2941105" cy="50720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Стрелка вниз 7"/>
          <p:cNvSpPr/>
          <p:nvPr/>
        </p:nvSpPr>
        <p:spPr>
          <a:xfrm rot="5968944">
            <a:off x="3622675" y="3349625"/>
            <a:ext cx="449263" cy="294481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5143500" y="4643438"/>
            <a:ext cx="1785938" cy="92868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нуклеотид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071934" y="1142984"/>
            <a:ext cx="4786314" cy="5166336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algn="l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8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8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8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prstClr val="white">
                    <a:lumMod val="95000"/>
                  </a:prstClr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Встречаются всего четыре типа нуклеотидов, в которых содержатся разные азотистые основания: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аденин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(А)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гуанин (Г)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, </a:t>
            </a:r>
            <a:r>
              <a:rPr lang="ru-RU" sz="2400" b="1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цитозин</a:t>
            </a:r>
            <a:r>
              <a:rPr lang="ru-RU" sz="2400" b="1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(Ц) </a:t>
            </a: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 </a:t>
            </a:r>
            <a:r>
              <a:rPr lang="ru-RU" sz="2400" dirty="0" err="1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тимин</a:t>
            </a:r>
            <a:r>
              <a:rPr lang="ru-RU" sz="2400" dirty="0" smtClean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(Т)</a:t>
            </a:r>
            <a:r>
              <a:rPr lang="ru-RU" sz="24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Цепочка ДНК состоит из чередующихся нуклеотидов с разными основаниями</a:t>
            </a:r>
            <a:r>
              <a:rPr lang="ru-RU" sz="24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r>
              <a:rPr lang="ru-RU" sz="24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  <a:t/>
            </a:r>
            <a:br>
              <a:rPr lang="ru-RU" sz="2400" dirty="0" smtClean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latin typeface="Arial" pitchFamily="34" charset="0"/>
                <a:cs typeface="Arial" pitchFamily="34" charset="0"/>
              </a:rPr>
            </a:br>
            <a:endParaRPr lang="ru-RU" sz="24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7" y="6500835"/>
            <a:ext cx="857224" cy="357166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14 из 38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pic>
        <p:nvPicPr>
          <p:cNvPr id="16389" name="Picture 5" descr="C:\Documents and Settings\Admin\Рабочий стол\Рисунок2.png"/>
          <p:cNvPicPr>
            <a:picLocks noChangeAspect="1" noChangeArrowheads="1"/>
          </p:cNvPicPr>
          <p:nvPr/>
        </p:nvPicPr>
        <p:blipFill>
          <a:blip r:embed="rId2"/>
          <a:srcRect t="3645" r="5350"/>
          <a:stretch>
            <a:fillRect/>
          </a:stretch>
        </p:blipFill>
        <p:spPr bwMode="auto">
          <a:xfrm>
            <a:off x="251519" y="1052736"/>
            <a:ext cx="3807001" cy="4680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5" y="6429396"/>
            <a:ext cx="785786" cy="357166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fld id="{13289D6E-3B4F-42AA-BC45-D08C4C417EC0}" type="slidenum">
              <a:rPr lang="ru-RU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just">
                <a:defRPr/>
              </a:pPr>
              <a:t>15</a:t>
            </a:fld>
            <a:r>
              <a:rPr lang="ru-RU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357686" y="2285992"/>
            <a:ext cx="4357718" cy="254839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Цель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ea typeface="+mj-ea"/>
                <a:cs typeface="Tahoma" pitchFamily="34" charset="0"/>
              </a:rPr>
              <a:t>– </a:t>
            </a:r>
            <a:r>
              <a:rPr lang="ru-RU" sz="2000" dirty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исследование генетического материала в целях установления происхождения биологических следов от конкретного человека, а также биологического родства (отцовства, материнства)</a:t>
            </a: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1986" name="Picture 2" descr="C:\Documents and Settings\DudinaKA\Рабочий стол\Учеба\Экспертиза\Картинки\diagnosti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071678"/>
            <a:ext cx="4095779" cy="30718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357166"/>
            <a:ext cx="7929618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chemeClr val="tx2"/>
                </a:solidFill>
                <a:latin typeface="+mj-lt"/>
                <a:ea typeface="+mj-ea"/>
                <a:cs typeface="+mj-cs"/>
              </a:rPr>
            </a:b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6. Цель и задачи генетической экспертизы</a:t>
            </a: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643438" y="2071678"/>
            <a:ext cx="4000528" cy="2786082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Arial" pitchFamily="34" charset="0"/>
              <a:buNone/>
              <a:defRPr/>
            </a:pPr>
            <a:r>
              <a:rPr lang="ru-RU" sz="2000" dirty="0" smtClean="0">
                <a:latin typeface="Tahoma" pitchFamily="34" charset="0"/>
                <a:cs typeface="Tahoma" pitchFamily="34" charset="0"/>
              </a:rPr>
              <a:t>    </a:t>
            </a:r>
            <a:r>
              <a:rPr lang="ru-RU" sz="20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Задачи:</a:t>
            </a:r>
            <a:endParaRPr lang="ru-RU" sz="2000" b="1" dirty="0" smtClean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установление природы объекта, подлежащего исследованию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установление видовой принадлежности объекта</a:t>
            </a:r>
            <a:endParaRPr 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5" y="6572272"/>
            <a:ext cx="857225" cy="285728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fld id="{E0CE842D-9941-4BC4-A5F2-7F6DA197302C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just">
                <a:defRPr/>
              </a:pPr>
              <a:t>16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3010" name="Picture 2" descr="C:\Documents and Settings\DudinaKA\Рабочий стол\Учеба\Экспертиза\Картинки\3493562-microscope-and-atom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4071966" cy="272821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Содержимое 2"/>
          <p:cNvSpPr>
            <a:spLocks noGrp="1"/>
          </p:cNvSpPr>
          <p:nvPr>
            <p:ph idx="1"/>
          </p:nvPr>
        </p:nvSpPr>
        <p:spPr>
          <a:xfrm>
            <a:off x="3929063" y="2000250"/>
            <a:ext cx="4829175" cy="3357563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 fontScale="92500" lnSpcReduction="20000"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/>
              <a:buChar char="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Имеется ли в пятне крови (биологической жидкости) генетический материал, пригодный для проведения идентификационного исследования?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/>
              <a:buChar char="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/>
              <a:buChar char="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Происходят ли пятна крови (слюны, спермы и т.п.), имеющиеся на одежде потерпевшего Н., от подозреваемого М.? 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7" y="6500835"/>
            <a:ext cx="857224" cy="357166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fld id="{A5E9F239-E964-44A7-B11A-823E031BCFAE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just">
                <a:defRPr/>
              </a:pPr>
              <a:t>17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3074" name="Picture 2" descr="C:\Documents and Settings\Admin\Рабочий стол\Картинки\rhesu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071687"/>
            <a:ext cx="3643308" cy="36483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7166"/>
            <a:ext cx="7929618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7. Вопросы, решаемые генетической экспертизой</a:t>
            </a:r>
            <a:r>
              <a:rPr lang="ru-RU" sz="32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ru-RU" sz="3200" b="1" cap="small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</a:br>
            <a:endParaRPr lang="ru-RU" sz="3200" b="1" cap="small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ahoma" pitchFamily="34" charset="0"/>
              <a:ea typeface="+mj-ea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Содержимое 2"/>
          <p:cNvSpPr>
            <a:spLocks noGrp="1"/>
          </p:cNvSpPr>
          <p:nvPr>
            <p:ph idx="1"/>
          </p:nvPr>
        </p:nvSpPr>
        <p:spPr>
          <a:xfrm>
            <a:off x="4456118" y="620688"/>
            <a:ext cx="4214812" cy="4752528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/>
              <a:buChar char="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Какова половая принадлежность биологических следов на вещественном доказательстве? 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/>
              <a:buChar char="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/>
              <a:buChar char="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Подтверждается или исключается биологическое отцовство гр. Н. в отношении ребенка М., родившегося 22 апреля 2005 г. у гражданки 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С.?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1531620" lvl="3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/>
              <a:buChar char=""/>
              <a:defRPr/>
            </a:pPr>
            <a:endParaRPr lang="ru-RU" sz="8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572272"/>
            <a:ext cx="928663" cy="285728"/>
          </a:xfrm>
        </p:spPr>
        <p:txBody>
          <a:bodyPr>
            <a:normAutofit fontScale="92500" lnSpcReduction="20000"/>
          </a:bodyPr>
          <a:lstStyle/>
          <a:p>
            <a:pPr>
              <a:defRPr/>
            </a:pPr>
            <a:fld id="{393256C1-58D3-40C2-8AC3-EE3227D239B6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>
                <a:defRPr/>
              </a:pPr>
              <a:t>18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8" name="Picture 2" descr="C:\Documents and Settings\Admin\Рабочий стол\Картинки\wwbjlzozt_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85926"/>
            <a:ext cx="4124345" cy="309325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5" name="Содержимое 2"/>
          <p:cNvSpPr>
            <a:spLocks noGrp="1"/>
          </p:cNvSpPr>
          <p:nvPr>
            <p:ph idx="1"/>
          </p:nvPr>
        </p:nvSpPr>
        <p:spPr>
          <a:xfrm>
            <a:off x="4429125" y="2214563"/>
            <a:ext cx="4429125" cy="428625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объекты изымаются стерильными резиновыми перчатками, стерильными пинцетами и скальпелями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перед каждым новым забором проводиться спиртовая обработка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на исследование должны поступать высушенные объекты комнатной температуры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rgbClr val="6EA0B0"/>
              </a:buClr>
              <a:buFont typeface="Wingdings" pitchFamily="2" charset="2"/>
              <a:buChar char="§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Arial" charset="0"/>
              <a:buNone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5" y="6572272"/>
            <a:ext cx="785786" cy="285728"/>
          </a:xfrm>
        </p:spPr>
        <p:txBody>
          <a:bodyPr>
            <a:normAutofit fontScale="77500" lnSpcReduction="20000"/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19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122" name="Picture 2" descr="C:\Documents and Settings\Admin\Рабочий стол\Картинки\Core77_portfolio_review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2143116"/>
            <a:ext cx="3857652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Заголовок 1"/>
          <p:cNvSpPr txBox="1">
            <a:spLocks/>
          </p:cNvSpPr>
          <p:nvPr/>
        </p:nvSpPr>
        <p:spPr>
          <a:xfrm>
            <a:off x="500034" y="642918"/>
            <a:ext cx="7929618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8. Сбор и изъятие вещественных доказательств для генетической экспертизы</a:t>
            </a:r>
            <a: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25E1B1-58F7-4B49-9778-47D90CFE6B9F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3275856" y="476672"/>
            <a:ext cx="168905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FFC000"/>
                </a:solidFill>
              </a:rPr>
              <a:t>Вопросы: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131187"/>
            <a:ext cx="8064896" cy="489364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 smtClean="0">
                <a:solidFill>
                  <a:srgbClr val="FFC000"/>
                </a:solidFill>
              </a:rPr>
              <a:t>1. Понятие </a:t>
            </a:r>
            <a:r>
              <a:rPr lang="ru-RU" sz="2400" b="1" dirty="0">
                <a:solidFill>
                  <a:srgbClr val="FFC000"/>
                </a:solidFill>
              </a:rPr>
              <a:t>генетической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экспертизы.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2. Объекты </a:t>
            </a:r>
            <a:r>
              <a:rPr lang="ru-RU" sz="2400" b="1" dirty="0">
                <a:solidFill>
                  <a:srgbClr val="FFC000"/>
                </a:solidFill>
              </a:rPr>
              <a:t>генетической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экспертизы.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3. Образцы </a:t>
            </a:r>
            <a:r>
              <a:rPr lang="ru-RU" sz="2400" b="1" dirty="0">
                <a:solidFill>
                  <a:srgbClr val="FFC000"/>
                </a:solidFill>
              </a:rPr>
              <a:t>для сравнительного </a:t>
            </a:r>
            <a:r>
              <a:rPr lang="ru-RU" sz="2400" b="1" dirty="0" smtClean="0">
                <a:solidFill>
                  <a:srgbClr val="FFC000"/>
                </a:solidFill>
              </a:rPr>
              <a:t>исследования.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4. Строение </a:t>
            </a:r>
            <a:r>
              <a:rPr lang="ru-RU" sz="2400" b="1" dirty="0">
                <a:solidFill>
                  <a:srgbClr val="FFC000"/>
                </a:solidFill>
              </a:rPr>
              <a:t>биологических </a:t>
            </a:r>
            <a:r>
              <a:rPr lang="ru-RU" sz="2400" b="1" dirty="0" smtClean="0">
                <a:solidFill>
                  <a:srgbClr val="FFC000"/>
                </a:solidFill>
              </a:rPr>
              <a:t>объектов.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5. Понятие  </a:t>
            </a:r>
            <a:r>
              <a:rPr lang="ru-RU" sz="2400" b="1" dirty="0">
                <a:solidFill>
                  <a:srgbClr val="FFC000"/>
                </a:solidFill>
              </a:rPr>
              <a:t>и структура </a:t>
            </a:r>
            <a:r>
              <a:rPr lang="ru-RU" sz="2400" b="1" dirty="0" smtClean="0">
                <a:solidFill>
                  <a:srgbClr val="FFC000"/>
                </a:solidFill>
              </a:rPr>
              <a:t>ДНК.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6. Цель </a:t>
            </a:r>
            <a:r>
              <a:rPr lang="ru-RU" sz="2400" b="1" dirty="0">
                <a:solidFill>
                  <a:srgbClr val="FFC000"/>
                </a:solidFill>
              </a:rPr>
              <a:t>и задачи генетической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экспертизой.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7. Вопросы</a:t>
            </a:r>
            <a:r>
              <a:rPr lang="ru-RU" sz="2400" b="1" dirty="0">
                <a:solidFill>
                  <a:srgbClr val="FFC000"/>
                </a:solidFill>
              </a:rPr>
              <a:t>, решаемые генетической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экспертизой.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8. Сбор </a:t>
            </a:r>
            <a:r>
              <a:rPr lang="ru-RU" sz="2400" b="1" dirty="0">
                <a:solidFill>
                  <a:srgbClr val="FFC000"/>
                </a:solidFill>
              </a:rPr>
              <a:t>и изъятие вещественных доказательств для генетической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экспертизы.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9. Этапы </a:t>
            </a:r>
            <a:r>
              <a:rPr lang="ru-RU" sz="2400" b="1" dirty="0">
                <a:solidFill>
                  <a:srgbClr val="FFC000"/>
                </a:solidFill>
              </a:rPr>
              <a:t>выполнения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экспертизы.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10. Фиксация </a:t>
            </a:r>
            <a:r>
              <a:rPr lang="ru-RU" sz="2400" b="1" dirty="0">
                <a:solidFill>
                  <a:srgbClr val="FFC000"/>
                </a:solidFill>
              </a:rPr>
              <a:t>результатов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экспертизы.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11. Экспертно-медицинские учреждения.</a:t>
            </a:r>
            <a:endParaRPr lang="ru-RU" sz="2400" b="1" dirty="0">
              <a:solidFill>
                <a:srgbClr val="FFC000"/>
              </a:solidFill>
            </a:endParaRPr>
          </a:p>
          <a:p>
            <a:r>
              <a:rPr lang="ru-RU" sz="2400" b="1" dirty="0" smtClean="0">
                <a:solidFill>
                  <a:srgbClr val="FFC000"/>
                </a:solidFill>
              </a:rPr>
              <a:t>12. Преимущества </a:t>
            </a:r>
            <a:r>
              <a:rPr lang="ru-RU" sz="2400" b="1" dirty="0">
                <a:solidFill>
                  <a:srgbClr val="FFC000"/>
                </a:solidFill>
              </a:rPr>
              <a:t>генетической </a:t>
            </a:r>
            <a:r>
              <a:rPr lang="ru-RU" sz="2400" b="1" dirty="0" smtClean="0">
                <a:solidFill>
                  <a:srgbClr val="FFC000"/>
                </a:solidFill>
              </a:rPr>
              <a:t>экспертизы.</a:t>
            </a:r>
            <a:endParaRPr lang="ru-RU" sz="2400" b="1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905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14750" y="1143000"/>
            <a:ext cx="4929188" cy="514350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объекты, на которых находятся следы необходимо изымать целиком либо снимать с частью биологического носителя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допускается следы соскабливать, но категорически нельзя их смывать, ни водой, ни физиологическим раствором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§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следы, оставленные на почве, нужно снимать с частью почвы, на снеге - с частью снега на марлевую основу, впоследствии высушив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§"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5" y="6500834"/>
            <a:ext cx="857225" cy="357167"/>
          </a:xfrm>
        </p:spPr>
        <p:txBody>
          <a:bodyPr>
            <a:normAutofit fontScale="77500" lnSpcReduction="20000"/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20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5" name="Picture 3" descr="C:\Documents and Settings\Admin\Рабочий стол\Картинки\iStock_000004266624XSmall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214422"/>
            <a:ext cx="3000396" cy="42824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every_damn_envelope_should_have_this_0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5400000">
            <a:off x="-479567" y="1063743"/>
            <a:ext cx="4968552" cy="350637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857620" y="548680"/>
            <a:ext cx="5029208" cy="6120680"/>
          </a:xfr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l"/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Следы биологического происхождения упаковываются в бумажный конверт, что бы не допустить утрату </a:t>
            </a:r>
            <a:r>
              <a:rPr lang="ru-RU" sz="2800" b="1" dirty="0" err="1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индентификационного</a:t>
            </a: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 материала. </a:t>
            </a:r>
            <a:b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</a:br>
            <a:r>
              <a:rPr lang="ru-RU" sz="2800" b="1" dirty="0" smtClean="0">
                <a:solidFill>
                  <a:srgbClr val="FFC000"/>
                </a:solidFill>
                <a:latin typeface="Times New Roman" pitchFamily="18" charset="0"/>
                <a:ea typeface="Tahoma" pitchFamily="34" charset="0"/>
                <a:cs typeface="Times New Roman" pitchFamily="18" charset="0"/>
              </a:rPr>
              <a:t>Конверт опечатывается и снабжается пояснительной надписью. Упаковка объектов биологического происхождения в полиэтиленовые пакеты не допустима.</a:t>
            </a:r>
            <a:endParaRPr lang="ru-RU" sz="2800" b="1" dirty="0">
              <a:solidFill>
                <a:srgbClr val="FFC000"/>
              </a:solidFill>
              <a:latin typeface="Times New Roman" pitchFamily="18" charset="0"/>
              <a:ea typeface="Tahoma" pitchFamily="34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>
          <a:xfrm>
            <a:off x="6429388" y="6072206"/>
            <a:ext cx="2133600" cy="365125"/>
          </a:xfrm>
        </p:spPr>
        <p:txBody>
          <a:bodyPr/>
          <a:lstStyle/>
          <a:p>
            <a:pPr>
              <a:defRPr/>
            </a:pPr>
            <a:fld id="{39C90126-46FA-4A48-A397-49615F264758}" type="slidenum">
              <a:rPr lang="ru-RU" smtClean="0"/>
              <a:pPr>
                <a:defRPr/>
              </a:pPr>
              <a:t>21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2"/>
          </p:nvPr>
        </p:nvSpPr>
        <p:spPr>
          <a:xfrm>
            <a:off x="8072462" y="6500834"/>
            <a:ext cx="1071538" cy="357166"/>
          </a:xfrm>
        </p:spPr>
        <p:txBody>
          <a:bodyPr/>
          <a:lstStyle/>
          <a:p>
            <a:pPr>
              <a:defRPr/>
            </a:pPr>
            <a:r>
              <a:rPr lang="ru-RU" dirty="0" smtClean="0"/>
              <a:t>21 из 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700808"/>
            <a:ext cx="4500562" cy="3657005"/>
          </a:xfrm>
        </p:spPr>
        <p:txBody>
          <a:bodyPr rtlCol="0">
            <a:noAutofit/>
          </a:bodyPr>
          <a:lstStyle/>
          <a:p>
            <a:pPr marL="578358" indent="-514350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изучение документов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578358" indent="-514350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осмотр упаковки, указанных на ней реквизитов и печатей</a:t>
            </a:r>
          </a:p>
          <a:p>
            <a:pPr marL="578358" indent="-514350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24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578358" indent="-514350" eaLnBrk="1" fontAlgn="auto" hangingPunct="1"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осмотр и описание представленных объектов и документов</a:t>
            </a:r>
            <a:br>
              <a:rPr lang="ru-RU" sz="24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endParaRPr lang="ru-RU" sz="24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44" y="6572272"/>
            <a:ext cx="857256" cy="285728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22 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4035" name="Picture 3" descr="C:\Documents and Settings\DudinaKA\Рабочий стол\Учеба\Экспертиза\Картинки\109713_scientist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96669"/>
            <a:ext cx="4500594" cy="33754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85728"/>
            <a:ext cx="7929618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9. Этапы выполнения экспертизы</a:t>
            </a:r>
            <a: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Содержимое 2"/>
          <p:cNvSpPr>
            <a:spLocks noGrp="1"/>
          </p:cNvSpPr>
          <p:nvPr>
            <p:ph idx="1"/>
          </p:nvPr>
        </p:nvSpPr>
        <p:spPr>
          <a:xfrm>
            <a:off x="4071938" y="1500188"/>
            <a:ext cx="4714875" cy="4143375"/>
          </a:xfrm>
        </p:spPr>
        <p:txBody>
          <a:bodyPr rtlCol="0">
            <a:normAutofit fontScale="77500" lnSpcReduction="20000"/>
          </a:bodyPr>
          <a:lstStyle/>
          <a:p>
            <a:pPr marL="577850" indent="-51435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описание локализации объектов биологического происхождения на вещественном доказательстве (производят по ходу его описания) </a:t>
            </a:r>
          </a:p>
          <a:p>
            <a:pPr marL="577850" indent="-51435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6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577850" indent="-51435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2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составление плана проведения экспертного исследования в соответствии с поставленными перед экспертом вопросами, представленными объектами и имеющимися в распоряжении эксперта методиками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endParaRPr lang="ru-RU" sz="20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429396"/>
            <a:ext cx="785786" cy="428605"/>
          </a:xfrm>
        </p:spPr>
        <p:txBody>
          <a:bodyPr/>
          <a:lstStyle/>
          <a:p>
            <a:pPr algn="just">
              <a:defRPr/>
            </a:pPr>
            <a:fld id="{28308B4E-6F07-41E4-B213-409CE5134366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just">
                <a:defRPr/>
              </a:pPr>
              <a:t>23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Documents and Settings\DudinaKA\Рабочий стол\Учеба\Экспертиза\Картинки\PR200912080750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85926"/>
            <a:ext cx="3929090" cy="41434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928663" cy="357166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24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Содержимое 2"/>
          <p:cNvSpPr txBox="1">
            <a:spLocks/>
          </p:cNvSpPr>
          <p:nvPr/>
        </p:nvSpPr>
        <p:spPr>
          <a:xfrm>
            <a:off x="4572000" y="1857375"/>
            <a:ext cx="4214813" cy="2571750"/>
          </a:xfrm>
          <a:prstGeom prst="rect">
            <a:avLst/>
          </a:prstGeom>
        </p:spPr>
        <p:txBody>
          <a:bodyPr/>
          <a:lstStyle/>
          <a:p>
            <a:pPr marL="578358" indent="-51435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установление индивидуализирующих признаков объектов</a:t>
            </a:r>
          </a:p>
          <a:p>
            <a:pPr marL="578358" indent="-51435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ru-RU" sz="5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578358" indent="-51435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раздельная оценка выявленных признаков</a:t>
            </a:r>
          </a:p>
          <a:p>
            <a:pPr marL="578358" indent="-51435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ru-RU" sz="5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578358" indent="-514350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сопоставление и оценка различия и совпадения признаков</a:t>
            </a:r>
            <a:b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026" name="Picture 2" descr="K:\Экспертиза\Картинки\27_2531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58" y="1571612"/>
            <a:ext cx="4046125" cy="407196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4500563" y="2214563"/>
            <a:ext cx="4186237" cy="2143125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анализ всей совокупности экспертных данных с целью разрешения поставленных вопросов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составление выводов по результатам произведенного экспертного исследования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500834"/>
            <a:ext cx="857224" cy="357167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25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6082" name="Picture 2" descr="C:\Documents and Settings\DudinaKA\Рабочий стол\Учеба\Экспертиза\Картинки\shutterstock_3103506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1"/>
            <a:ext cx="4143404" cy="4073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75" y="2143125"/>
            <a:ext cx="5143500" cy="3811588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рабочем журнале указывают: исходную маркировку объектов, параметры экспериментов, сведения о реагентах, данные о реакционных контролях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получаемые результаты фиксируют в соответствующем документальном виде (фотографии, графики, таблицы и пр.)</a:t>
            </a: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4" y="6500834"/>
            <a:ext cx="785786" cy="357166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26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500034" y="285728"/>
            <a:ext cx="7929618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10. Фиксация результатов экспертизы</a:t>
            </a:r>
            <a: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5606" name="Picture 6" descr="C:\Documents and Settings\DudinaKA\Рабочий стол\Учеба\Экспертиза\Картинки\101.jpg"/>
          <p:cNvPicPr>
            <a:picLocks noChangeAspect="1" noChangeArrowheads="1"/>
          </p:cNvPicPr>
          <p:nvPr/>
        </p:nvPicPr>
        <p:blipFill>
          <a:blip r:embed="rId2"/>
          <a:srcRect l="4075"/>
          <a:stretch>
            <a:fillRect/>
          </a:stretch>
        </p:blipFill>
        <p:spPr bwMode="auto">
          <a:xfrm>
            <a:off x="214282" y="2357430"/>
            <a:ext cx="3362299" cy="35719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Содержимое 2"/>
          <p:cNvSpPr>
            <a:spLocks noGrp="1"/>
          </p:cNvSpPr>
          <p:nvPr>
            <p:ph idx="1"/>
          </p:nvPr>
        </p:nvSpPr>
        <p:spPr>
          <a:xfrm>
            <a:off x="3786188" y="1785938"/>
            <a:ext cx="5114925" cy="3214687"/>
          </a:xfrm>
        </p:spPr>
        <p:txBody>
          <a:bodyPr rtlCol="0">
            <a:norm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результаты сопровождаются пояснительными надписями и хранятся в рабочем журнале эксперта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q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документированные экспертные материалы, иллюстрирующие обоснованность выводов, прилагаются к заключению эксперта и служат его неотъемлемой составной частью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/>
              <a:buNone/>
              <a:defRPr/>
            </a:pP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86776" y="6572272"/>
            <a:ext cx="857224" cy="285728"/>
          </a:xfrm>
        </p:spPr>
        <p:txBody>
          <a:bodyPr/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27 из 38</a:t>
            </a:r>
            <a:r>
              <a:rPr lang="en-US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cs typeface="Tahoma" pitchFamily="34" charset="0"/>
              </a:rPr>
              <a:t> 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6629" name="Picture 5" descr="C:\Documents and Settings\DudinaKA\Рабочий стол\Учеба\Экспертиза\Картинки\uchen1.jpg"/>
          <p:cNvPicPr>
            <a:picLocks noChangeAspect="1" noChangeArrowheads="1"/>
          </p:cNvPicPr>
          <p:nvPr/>
        </p:nvPicPr>
        <p:blipFill>
          <a:blip r:embed="rId2"/>
          <a:srcRect l="20000" t="10000" r="10000"/>
          <a:stretch>
            <a:fillRect/>
          </a:stretch>
        </p:blipFill>
        <p:spPr bwMode="auto">
          <a:xfrm>
            <a:off x="285750" y="1857375"/>
            <a:ext cx="3333750" cy="28575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85720" y="5429264"/>
            <a:ext cx="835824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[</a:t>
            </a:r>
            <a:r>
              <a:rPr lang="ru-RU" sz="12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Приказ </a:t>
            </a:r>
            <a:r>
              <a:rPr lang="ru-RU" sz="1200" dirty="0" err="1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Минздравсоцразвития</a:t>
            </a:r>
            <a:r>
              <a:rPr lang="ru-RU" sz="12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 России от 12 мая 2010 г. N 346н </a:t>
            </a:r>
            <a:r>
              <a:rPr lang="en-US" sz="12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12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«Об утверждении Порядка организации и производства судебно-медицинских экспертиз в государственных судебно-экспертных учреждениях Российской Федерации»</a:t>
            </a:r>
            <a:r>
              <a:rPr lang="en-US" sz="12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]</a:t>
            </a:r>
            <a:endParaRPr lang="ru-RU" sz="1200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43901" y="6500835"/>
            <a:ext cx="1000100" cy="35716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28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8193" name="Picture 1" descr="C:\Documents and Settings\DudinaKA\Рабочий стол\Учеба\Экспертиза\Картинки\2c57abcb5379e51315a719b5f4c1_grand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88" y="2286000"/>
            <a:ext cx="4457700" cy="298132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143500" y="2714625"/>
            <a:ext cx="3429000" cy="2197525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lnSpc>
                <a:spcPct val="114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Исследования </a:t>
            </a: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объектов биологического происхождения</a:t>
            </a:r>
            <a:r>
              <a:rPr lang="en-US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</a:t>
            </a:r>
            <a:r>
              <a:rPr lang="ru-RU" sz="2000" dirty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могут проходить только в специальных экспертно-медицинских учреждениях</a:t>
            </a: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85728"/>
            <a:ext cx="7929618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11. Экспертно-медицинские учреждения</a:t>
            </a:r>
            <a: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Стрелка вниз 12"/>
          <p:cNvSpPr/>
          <p:nvPr/>
        </p:nvSpPr>
        <p:spPr>
          <a:xfrm>
            <a:off x="1857375" y="2714625"/>
            <a:ext cx="457200" cy="6619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2" name="Стрелка вниз 11"/>
          <p:cNvSpPr/>
          <p:nvPr/>
        </p:nvSpPr>
        <p:spPr>
          <a:xfrm>
            <a:off x="6572250" y="2928938"/>
            <a:ext cx="457200" cy="500062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" name="Стрелка вниз 10"/>
          <p:cNvSpPr/>
          <p:nvPr/>
        </p:nvSpPr>
        <p:spPr>
          <a:xfrm rot="18975839">
            <a:off x="5822950" y="1108075"/>
            <a:ext cx="457200" cy="76993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" name="Стрелка вниз 7"/>
          <p:cNvSpPr/>
          <p:nvPr/>
        </p:nvSpPr>
        <p:spPr>
          <a:xfrm rot="2641814">
            <a:off x="3051175" y="1090613"/>
            <a:ext cx="457200" cy="808037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Содержимое 2"/>
          <p:cNvSpPr>
            <a:spLocks noGrp="1"/>
          </p:cNvSpPr>
          <p:nvPr>
            <p:ph idx="1"/>
          </p:nvPr>
        </p:nvSpPr>
        <p:spPr>
          <a:xfrm>
            <a:off x="0" y="3429000"/>
            <a:ext cx="4214810" cy="3000396"/>
          </a:xfrm>
        </p:spPr>
        <p:txBody>
          <a:bodyPr rtlCol="0">
            <a:noAutofit/>
          </a:bodyPr>
          <a:lstStyle/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РЦСМЭ</a:t>
            </a: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БСМЭ</a:t>
            </a: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С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удебно-медицинские экспертные подразделения в составе медико-санитарных частей ФМБА</a:t>
            </a: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Font typeface="Wingdings" pitchFamily="2" charset="2"/>
              <a:buChar char="Ø"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ГЦСМКЭ МО РФ</a:t>
            </a:r>
          </a:p>
          <a:p>
            <a:pPr marL="360000" indent="180000" eaLnBrk="1" fontAlgn="auto" hangingPunct="1">
              <a:spcBef>
                <a:spcPts val="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endParaRPr lang="ru-RU" sz="2000" b="1" dirty="0" smtClean="0">
              <a:ln w="6350">
                <a:solidFill>
                  <a:srgbClr val="6EA0B0">
                    <a:shade val="43000"/>
                  </a:srgbClr>
                </a:solidFill>
              </a:ln>
              <a:solidFill>
                <a:prstClr val="white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3379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215339" y="6429396"/>
            <a:ext cx="928662" cy="42860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Arial Rounded MT Bold" pitchFamily="34" charset="0"/>
                <a:cs typeface="Tahoma" pitchFamily="34" charset="0"/>
              </a:rPr>
              <a:t>29 из 38</a:t>
            </a:r>
            <a:endParaRPr lang="en-US" dirty="0">
              <a:solidFill>
                <a:schemeClr val="accent5">
                  <a:lumMod val="50000"/>
                </a:schemeClr>
              </a:solidFill>
              <a:latin typeface="Arial Rounded MT Bold" pitchFamily="34" charset="0"/>
              <a:cs typeface="Tahoma" pitchFamily="34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00034" y="285728"/>
            <a:ext cx="8143932" cy="10668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Экспертно-медицинские учреждения</a:t>
            </a:r>
            <a:r>
              <a:rPr lang="ru-RU" sz="3200" b="1" dirty="0"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57158" y="1785926"/>
            <a:ext cx="3690934" cy="1157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b="1" dirty="0">
              <a:ln w="6350">
                <a:solidFill>
                  <a:srgbClr val="6EA0B0">
                    <a:shade val="43000"/>
                  </a:srgbClr>
                </a:solidFill>
              </a:ln>
              <a:solidFill>
                <a:srgbClr val="6EA0B0">
                  <a:tint val="83000"/>
                  <a:satMod val="150000"/>
                </a:srgbClr>
              </a:solidFill>
              <a:effectLst>
                <a:outerShdw blurRad="26000" dist="26000" dir="14500000" algn="tl" rotWithShape="0">
                  <a:srgbClr val="000000">
                    <a:alpha val="40000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Государственные</a:t>
            </a:r>
            <a:endParaRPr lang="ru-RU" sz="28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800" dirty="0">
              <a:solidFill>
                <a:srgbClr val="FFC000"/>
              </a:solidFill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4786314" y="1785926"/>
            <a:ext cx="4071966" cy="115728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800" b="1" dirty="0">
                <a:ln w="6350">
                  <a:solidFill>
                    <a:srgbClr val="6EA0B0">
                      <a:shade val="43000"/>
                    </a:srgbClr>
                  </a:solidFill>
                </a:ln>
                <a:solidFill>
                  <a:srgbClr val="FFC000"/>
                </a:solidFill>
                <a:effectLst>
                  <a:outerShdw blurRad="26000" dist="26000" dir="145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Негосударственные</a:t>
            </a:r>
            <a:endParaRPr lang="ru-RU" sz="28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4429125" y="3429000"/>
            <a:ext cx="4286250" cy="26930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360000" indent="1800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Негосударственные экспертные учреждения</a:t>
            </a:r>
          </a:p>
          <a:p>
            <a:pPr marL="360000" indent="1800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endParaRPr lang="ru-RU" sz="5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360000" indent="180000" fontAlgn="auto">
              <a:spcBef>
                <a:spcPts val="0"/>
              </a:spcBef>
              <a:spcAft>
                <a:spcPts val="0"/>
              </a:spcAft>
              <a:buClr>
                <a:schemeClr val="accent5">
                  <a:lumMod val="50000"/>
                </a:schemeClr>
              </a:buClr>
              <a:buSzPct val="80000"/>
              <a:buFont typeface="Wingdings" pitchFamily="2" charset="2"/>
              <a:buChar char="Ø"/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Негосударственные эксперты (преподаватели кафедр судебной медицины вузов, индивидуальные предприниматели и др.)</a:t>
            </a:r>
          </a:p>
          <a:p>
            <a:pPr marL="360000" indent="180000" fontAlgn="auto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6EA0B0"/>
              </a:buClr>
              <a:buSzPct val="80000"/>
              <a:buFont typeface="Wingdings" pitchFamily="2" charset="2"/>
              <a:buChar char="Ø"/>
              <a:defRPr/>
            </a:pP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Заголовок 1"/>
          <p:cNvSpPr>
            <a:spLocks noGrp="1"/>
          </p:cNvSpPr>
          <p:nvPr>
            <p:ph type="title"/>
          </p:nvPr>
        </p:nvSpPr>
        <p:spPr>
          <a:xfrm>
            <a:off x="3171240" y="1628800"/>
            <a:ext cx="5572125" cy="4292540"/>
          </a:xfr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>
            <a:normAutofit fontScale="90000"/>
          </a:bodyPr>
          <a:lstStyle/>
          <a:p>
            <a:pPr algn="l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/>
            </a:r>
            <a:br>
              <a:rPr lang="ru-RU" sz="2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</a:br>
            <a:r>
              <a:rPr lang="ru-RU" sz="270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Генетическая экспертиза</a:t>
            </a:r>
            <a:r>
              <a:rPr lang="ru-RU" sz="27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7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– </a:t>
            </a:r>
            <a:r>
              <a:rPr lang="ru-RU" sz="22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исследование с использованием методов молекулярно-генетической индивидуализации человека,  проводимое с целью определения индивидуализирующих признаков биологических объектов на уровне геномной ДНК</a:t>
            </a:r>
            <a:br>
              <a:rPr lang="ru-RU" sz="22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latin typeface="Tahoma" pitchFamily="34" charset="0"/>
                <a:cs typeface="Tahoma" pitchFamily="34" charset="0"/>
              </a:rPr>
              <a:t/>
            </a:r>
            <a:br>
              <a:rPr lang="ru-RU" sz="2000" b="1" dirty="0" smtClean="0">
                <a:latin typeface="Tahoma" pitchFamily="34" charset="0"/>
                <a:cs typeface="Tahoma" pitchFamily="34" charset="0"/>
              </a:rPr>
            </a:br>
            <a: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</a:br>
            <a:endParaRPr lang="ru-RU" sz="2000" dirty="0" smtClean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3" y="6572272"/>
            <a:ext cx="714348" cy="285728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292B2789-E805-466A-A97B-B7CDE0CA31C8}" type="slidenum">
              <a:rPr lang="ru-RU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3</a:t>
            </a:fld>
            <a:r>
              <a:rPr lang="ru-RU" dirty="0" smtClean="0">
                <a:solidFill>
                  <a:schemeClr val="tx2">
                    <a:lumMod val="75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tx2">
                  <a:lumMod val="75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1" descr="C:\Documents and Settings\DudinaKA\Рабочий стол\Учеба\Экспертиза\Картинки\373492-a-laboratory-scientist-forensic-or-medical-examiner-focus-to-hand-and-swab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428736"/>
            <a:ext cx="2714644" cy="4066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500034" y="285728"/>
            <a:ext cx="7929618" cy="121444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Вопрос 1. Понятие генетической экспертизы</a:t>
            </a:r>
            <a:r>
              <a:rPr lang="ru-RU" sz="3000" b="1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b="1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b="1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285720" y="6021288"/>
            <a:ext cx="86439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dirty="0" smtClean="0">
                <a:solidFill>
                  <a:srgbClr val="4BACC6">
                    <a:lumMod val="50000"/>
                  </a:srgbClr>
                </a:solidFill>
                <a:latin typeface="Tahoma" pitchFamily="34" charset="0"/>
                <a:ea typeface="+mj-ea"/>
                <a:cs typeface="Tahoma" pitchFamily="34" charset="0"/>
              </a:rPr>
              <a:t>[</a:t>
            </a:r>
            <a:r>
              <a:rPr lang="ru-RU" sz="12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Приказ </a:t>
            </a:r>
            <a:r>
              <a:rPr lang="ru-RU" sz="1200" b="1" dirty="0" err="1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Минздравсоцразвития</a:t>
            </a:r>
            <a:r>
              <a:rPr lang="ru-RU" sz="12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 России от 12 мая 2010 г. N 346н </a:t>
            </a:r>
            <a:r>
              <a:rPr lang="en-US" sz="12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12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«Об утверждении Порядка организации и производства судебно-медицинских экспертиз в государственных судебно-экспертных учреждениях Российской Федерации»</a:t>
            </a:r>
            <a:r>
              <a:rPr lang="en-US" sz="12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]</a:t>
            </a:r>
            <a:endParaRPr lang="ru-RU" sz="1200" b="1" dirty="0">
              <a:solidFill>
                <a:srgbClr val="FFC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00563" y="1428750"/>
            <a:ext cx="4286250" cy="4429125"/>
          </a:xfrm>
        </p:spPr>
        <p:txBody>
          <a:bodyPr rtlCol="0">
            <a:noAutofit/>
          </a:bodyPr>
          <a:lstStyle/>
          <a:p>
            <a:pPr algn="l" eaLnBrk="1" fontAlgn="auto" hangingPunct="1">
              <a:lnSpc>
                <a:spcPct val="114000"/>
              </a:lnSpc>
              <a:spcAft>
                <a:spcPts val="0"/>
              </a:spcAft>
              <a:defRPr/>
            </a:pPr>
            <a: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Бюро судебно-медицинской 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экспертизы является основной структурной единицей, осуществляющей судебно-медицинскую экспертную деятельность в РФ</a:t>
            </a:r>
            <a:b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Бюро организованы на уровне субъектов Российской Федерации, районов и городов (районные, межрайонные и городские отделения Бюро судебно-медицинской экспертизы)</a:t>
            </a:r>
            <a:b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</a:b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4819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286777" y="6500835"/>
            <a:ext cx="857224" cy="35716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30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40962" name="Picture 2" descr="C:\Documents and Settings\DudinaKA\Рабочий стол\Учеба\Экспертиза\Картинки\Chapel_SME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428736"/>
            <a:ext cx="4245913" cy="284004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biyot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071534"/>
            <a:ext cx="4143404" cy="5469112"/>
          </a:xfrm>
          <a:prstGeom prst="rect">
            <a:avLst/>
          </a:prstGeom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2357430"/>
            <a:ext cx="4443386" cy="2857520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Уникальность индивидуальной ДНК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00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marL="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Каждый человек в мире генетически индивидуален (кроме, </a:t>
            </a:r>
            <a:r>
              <a:rPr lang="ru-RU" sz="2000" dirty="0" err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однояйцевых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близнецов, которые, по сути, являются клонами)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2000" dirty="0" smtClean="0"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35843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01025" y="6429397"/>
            <a:ext cx="1142976" cy="42860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31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3059832" y="285728"/>
            <a:ext cx="5512696" cy="1571612"/>
          </a:xfrm>
          <a:prstGeom prst="rect">
            <a:avLst/>
          </a:prstGeom>
        </p:spPr>
        <p:txBody>
          <a:bodyPr anchor="b"/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2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12. Преимущества генетической экспертизы</a:t>
            </a:r>
            <a: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2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2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3928" y="404664"/>
            <a:ext cx="4929222" cy="2786082"/>
          </a:xfrm>
        </p:spPr>
        <p:txBody>
          <a:bodyPr rtlCol="0">
            <a:noAutofit/>
          </a:bodyPr>
          <a:lstStyle/>
          <a:p>
            <a:pPr marL="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Генетическое постоянство организма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ru-RU" sz="20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endParaRPr lang="ru-RU" sz="20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Генетическая информация не изменяется с течением жизни, а также в зависимости от типа клеток, из которых была выделена ДНК</a:t>
            </a:r>
          </a:p>
          <a:p>
            <a:pPr marL="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endParaRPr lang="ru-RU" sz="500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Генетический материал (ДНК) является устойчивой биологической структурой и сохраняет способность к тестированию в течение 3-х лет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6867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143901" y="6500835"/>
            <a:ext cx="1000100" cy="357166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32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3314" name="Picture 2" descr="C:\Documents and Settings\Admin\Рабочий стол\Картинки\080526155300-large.jpg"/>
          <p:cNvPicPr>
            <a:picLocks noChangeAspect="1" noChangeArrowheads="1"/>
          </p:cNvPicPr>
          <p:nvPr/>
        </p:nvPicPr>
        <p:blipFill>
          <a:blip r:embed="rId2"/>
          <a:srcRect r="11874"/>
          <a:stretch>
            <a:fillRect/>
          </a:stretch>
        </p:blipFill>
        <p:spPr bwMode="auto">
          <a:xfrm>
            <a:off x="285720" y="2143116"/>
            <a:ext cx="3573630" cy="31580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:\Documents and Settings\Admin\Рабочий стол\Картинки\1 (1).jpg"/>
          <p:cNvPicPr>
            <a:picLocks noChangeAspect="1" noChangeArrowheads="1"/>
          </p:cNvPicPr>
          <p:nvPr/>
        </p:nvPicPr>
        <p:blipFill>
          <a:blip r:embed="rId2"/>
          <a:srcRect l="7742" t="20080" b="20624"/>
          <a:stretch>
            <a:fillRect/>
          </a:stretch>
        </p:blipFill>
        <p:spPr bwMode="auto">
          <a:xfrm>
            <a:off x="467544" y="1714488"/>
            <a:ext cx="4156657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000108"/>
            <a:ext cx="4357718" cy="5143536"/>
          </a:xfrm>
        </p:spPr>
        <p:txBody>
          <a:bodyPr rtlCol="0">
            <a:noAutofit/>
          </a:bodyPr>
          <a:lstStyle/>
          <a:p>
            <a:pPr marL="0" indent="-274320" eaLnBrk="1" fontAlgn="auto" hangingPunct="1">
              <a:lnSpc>
                <a:spcPct val="12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8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Чувствительность метода</a:t>
            </a:r>
            <a:r>
              <a:rPr lang="ru-RU" sz="2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 </a:t>
            </a:r>
            <a:r>
              <a:rPr lang="ru-RU" sz="28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  <a:t/>
            </a:r>
            <a:br>
              <a:rPr lang="ru-RU" sz="2800" dirty="0" smtClean="0">
                <a:solidFill>
                  <a:srgbClr val="FF0000"/>
                </a:solidFill>
                <a:latin typeface="Tahoma" pitchFamily="34" charset="0"/>
                <a:ea typeface="+mj-ea"/>
                <a:cs typeface="Tahoma" pitchFamily="34" charset="0"/>
              </a:rPr>
            </a:br>
            <a:endParaRPr lang="ru-RU" sz="2800" dirty="0" smtClean="0">
              <a:solidFill>
                <a:srgbClr val="FF0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0" indent="-274320" eaLnBrk="1" fontAlgn="auto" hangingPunct="1">
              <a:lnSpc>
                <a:spcPct val="124000"/>
              </a:lnSpc>
              <a:spcAft>
                <a:spcPts val="0"/>
              </a:spcAft>
              <a:buFont typeface="Wingdings" pitchFamily="2" charset="2"/>
              <a:buNone/>
              <a:defRPr/>
            </a:pP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Для современных методов ДНК-анализа достаточно даже нескольких капель крови, или образца слюны, которой наклеивалась почтовая марка на конверт, или пятна спермы, по площади в 10 раз меньше булавочной головки, или ДНК, оставшейся на выкуренной сигарете</a:t>
            </a:r>
            <a:endParaRPr lang="ru-RU" sz="2000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37891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001025" y="6429397"/>
            <a:ext cx="1142976" cy="428604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just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33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Номер слайда 3"/>
          <p:cNvSpPr>
            <a:spLocks noGrp="1"/>
          </p:cNvSpPr>
          <p:nvPr>
            <p:ph type="sldNum" sz="quarter" idx="12"/>
          </p:nvPr>
        </p:nvSpPr>
        <p:spPr bwMode="auto">
          <a:xfrm>
            <a:off x="8215338" y="6572272"/>
            <a:ext cx="928663" cy="285728"/>
          </a:xfrm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34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5362" name="Picture 2" descr="C:\Documents and Settings\Admin\Рабочий стол\Картинки\img_315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3568" y="908720"/>
            <a:ext cx="4070256" cy="48529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4932040" y="548680"/>
            <a:ext cx="3785644" cy="49084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defRPr/>
            </a:pPr>
            <a:r>
              <a:rPr lang="ru-RU" sz="28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Относительная стабильность молекул ДНК</a:t>
            </a:r>
          </a:p>
          <a:p>
            <a:pPr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defRPr/>
            </a:pPr>
            <a:endParaRPr lang="ru-RU" sz="2000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defRPr/>
            </a:pPr>
            <a:r>
              <a:rPr lang="ru-RU" sz="2000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отличие от белков, являющихся нестабильными структурами, молекула ДНК обладает повышенной устойчивостью к воздействиям окружающей среды</a:t>
            </a:r>
          </a:p>
          <a:p>
            <a:pPr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rgbClr val="6EA0B0"/>
              </a:buClr>
              <a:buSzPct val="80000"/>
              <a:defRPr/>
            </a:pPr>
            <a:endParaRPr lang="ru-RU" sz="2000" dirty="0">
              <a:solidFill>
                <a:schemeClr val="tx2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tdna_test_photo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520" y="1916832"/>
            <a:ext cx="4357718" cy="4357718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</a:t>
            </a:r>
            <a:r>
              <a:rPr lang="ru-RU" sz="32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митохондриальной</a:t>
            </a:r>
            <a:r>
              <a:rPr lang="ru-RU" sz="32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ДНК</a:t>
            </a:r>
            <a:endParaRPr lang="ru-RU" sz="3200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14820" y="1643050"/>
            <a:ext cx="4829180" cy="3571900"/>
          </a:xfrm>
        </p:spPr>
        <p:txBody>
          <a:bodyPr/>
          <a:lstStyle/>
          <a:p>
            <a:pPr algn="just">
              <a:buNone/>
            </a:pPr>
            <a:r>
              <a:rPr lang="en-US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>  </a:t>
            </a:r>
            <a:r>
              <a:rPr lang="ru-RU" sz="2000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Позволяет выявлять анализировать  не вертикальную схему "родители-дети", а более далекую, например, "дед/бабушка-внук" или "дядя/тетя-   племянник" либо же   горизонтальные схемы типа "брат-сестра"</a:t>
            </a:r>
            <a:endParaRPr lang="ru-RU" sz="2000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84C24C9-7072-45CF-B021-0CB8B2DD0D70}" type="slidenum">
              <a:rPr lang="ru-RU" smtClean="0"/>
              <a:pPr>
                <a:defRPr/>
              </a:pPr>
              <a:t>35</a:t>
            </a:fld>
            <a:r>
              <a:rPr lang="ru-RU" dirty="0" smtClean="0"/>
              <a:t> из 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1310212876_2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512" y="928670"/>
            <a:ext cx="3803720" cy="3786214"/>
          </a:xfrm>
          <a:prstGeom prst="rect">
            <a:avLst/>
          </a:prstGeom>
        </p:spPr>
      </p:pic>
      <p:pic>
        <p:nvPicPr>
          <p:cNvPr id="6" name="Рисунок 5" descr="BlueTestTube.jpg"/>
          <p:cNvPicPr>
            <a:picLocks noChangeAspect="1"/>
          </p:cNvPicPr>
          <p:nvPr/>
        </p:nvPicPr>
        <p:blipFill rotWithShape="1">
          <a:blip r:embed="rId3"/>
          <a:srcRect b="8053"/>
          <a:stretch/>
        </p:blipFill>
        <p:spPr>
          <a:xfrm>
            <a:off x="4008084" y="584555"/>
            <a:ext cx="4714908" cy="5528695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4071934" y="1285861"/>
            <a:ext cx="4386266" cy="3857651"/>
          </a:xfrm>
        </p:spPr>
        <p:txBody>
          <a:bodyPr>
            <a:normAutofit fontScale="90000"/>
          </a:bodyPr>
          <a:lstStyle/>
          <a:p>
            <a:pPr algn="just"/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Для оптимизации процесса </a:t>
            </a:r>
            <a:r>
              <a:rPr lang="ru-RU" sz="2400" b="1" dirty="0" err="1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пробоподготовки</a:t>
            </a:r>
            <a:r>
              <a:rPr lang="ru-RU" sz="2400" b="1" dirty="0" smtClean="0">
                <a:solidFill>
                  <a:srgbClr val="00206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следует проводить процедуру глубокой очистки образцов костного и зубного материала с помощью применения стоматологических боров.</a:t>
            </a:r>
            <a:endParaRPr lang="ru-RU" sz="2400" b="1" dirty="0">
              <a:solidFill>
                <a:srgbClr val="00206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 marL="228600" indent="-228600">
              <a:buAutoNum type="arabicPlain" startAt="36"/>
              <a:defRPr/>
            </a:pPr>
            <a:r>
              <a:rPr lang="ru-RU" dirty="0" smtClean="0"/>
              <a:t>Из 38</a:t>
            </a:r>
          </a:p>
          <a:p>
            <a:pPr marL="228600" indent="-228600">
              <a:buAutoNum type="arabicPlain" startAt="36"/>
              <a:defRPr/>
            </a:pP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medium_mitochondri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467" y="836712"/>
            <a:ext cx="4989198" cy="5167476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292080" y="1285860"/>
            <a:ext cx="3672408" cy="5311492"/>
          </a:xfrm>
        </p:spPr>
        <p:txBody>
          <a:bodyPr>
            <a:noAutofit/>
          </a:bodyPr>
          <a:lstStyle/>
          <a:p>
            <a:pPr algn="l"/>
            <a:r>
              <a:rPr lang="ru-RU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Анализ </a:t>
            </a:r>
            <a:r>
              <a:rPr lang="ru-RU" sz="24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митохондриальной</a:t>
            </a:r>
            <a:r>
              <a:rPr lang="ru-RU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 ДНК рекомендуется проводить </a:t>
            </a:r>
            <a:r>
              <a:rPr lang="en-US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en-US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 применением компьютерной программы  «</a:t>
            </a:r>
            <a:r>
              <a:rPr lang="ru-RU" sz="2400" b="1" dirty="0" err="1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mDNbase</a:t>
            </a:r>
            <a:r>
              <a:rPr lang="ru-RU" sz="24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», что  позволило повысить качество и эффективность проводимого молекулярно-генетического экспертного исследования</a:t>
            </a:r>
            <a:endParaRPr lang="ru-RU" sz="2400" b="1" dirty="0">
              <a:solidFill>
                <a:srgbClr val="FFC000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C90126-46FA-4A48-A397-49615F264758}" type="slidenum">
              <a:rPr lang="ru-RU" smtClean="0"/>
              <a:pPr>
                <a:defRPr/>
              </a:pPr>
              <a:t>37</a:t>
            </a:fld>
            <a:r>
              <a:rPr lang="ru-RU" dirty="0" smtClean="0"/>
              <a:t>  из 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467544" y="3501008"/>
            <a:ext cx="8229600" cy="2209800"/>
          </a:xfrm>
        </p:spPr>
        <p:txBody>
          <a:bodyPr>
            <a:prstTxWarp prst="textArchUp">
              <a:avLst/>
            </a:prstTxWarp>
            <a:normAutofit fontScale="90000"/>
          </a:bodyPr>
          <a:lstStyle/>
          <a:p>
            <a:r>
              <a:rPr lang="ru-RU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  <a:t/>
            </a:r>
            <a:br>
              <a:rPr lang="ru-RU" sz="6000" dirty="0" smtClean="0">
                <a:latin typeface="Tahoma" pitchFamily="34" charset="0"/>
                <a:ea typeface="Tahoma" pitchFamily="34" charset="0"/>
                <a:cs typeface="Tahoma" pitchFamily="34" charset="0"/>
              </a:rPr>
            </a:br>
            <a:r>
              <a:rPr lang="ru-RU" sz="6000" b="1" dirty="0" smtClean="0">
                <a:solidFill>
                  <a:srgbClr val="FFC000"/>
                </a:solidFill>
                <a:latin typeface="Tahoma" pitchFamily="34" charset="0"/>
                <a:ea typeface="Tahoma" pitchFamily="34" charset="0"/>
                <a:cs typeface="Tahoma" pitchFamily="34" charset="0"/>
              </a:rPr>
              <a:t>Спасибо за внимание</a:t>
            </a:r>
            <a:endParaRPr lang="ru-RU" sz="6000" b="1" dirty="0">
              <a:solidFill>
                <a:srgbClr val="FFC000"/>
              </a:solidFill>
              <a:latin typeface="Tahoma" pitchFamily="34" charset="0"/>
              <a:ea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39C90126-46FA-4A48-A397-49615F264758}" type="slidenum">
              <a:rPr lang="ru-RU" smtClean="0"/>
              <a:pPr>
                <a:defRPr/>
              </a:pPr>
              <a:t>38</a:t>
            </a:fld>
            <a:r>
              <a:rPr lang="ru-RU" dirty="0" smtClean="0"/>
              <a:t> из 38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3" y="6572272"/>
            <a:ext cx="714348" cy="285728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AD4615FE-C858-4458-8DC0-F0527FDE1C4B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4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3643306" y="2071678"/>
            <a:ext cx="5000660" cy="3286148"/>
          </a:xfrm>
          <a:prstGeom prst="rect">
            <a:avLst/>
          </a:prstGeom>
        </p:spPr>
        <p:txBody>
          <a:bodyPr/>
          <a:lstStyle/>
          <a:p>
            <a:pPr marL="448056"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вещественные доказательства – предметы со следами биологического происхождения (пятна крови, спермы, слюны и др.)</a:t>
            </a:r>
          </a:p>
          <a:p>
            <a:pPr marL="448056"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v"/>
              <a:defRPr/>
            </a:pPr>
            <a:endParaRPr lang="ru-RU" sz="5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448056" indent="-384048" fontAlgn="auto">
              <a:lnSpc>
                <a:spcPct val="114000"/>
              </a:lnSpc>
              <a:spcBef>
                <a:spcPct val="20000"/>
              </a:spcBef>
              <a:spcAft>
                <a:spcPts val="0"/>
              </a:spcAft>
              <a:buClr>
                <a:schemeClr val="accent5">
                  <a:lumMod val="75000"/>
                </a:schemeClr>
              </a:buClr>
              <a:buSzPct val="80000"/>
              <a:buFont typeface="Wingdings" pitchFamily="2" charset="2"/>
              <a:buChar char="v"/>
              <a:defRPr/>
            </a:pPr>
            <a:r>
              <a:rPr lang="ru-RU" sz="2000" b="1" dirty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фрагменты тела человека (мышечная ткань, костный материал, волосы с корневыми луковицами и др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.)</a:t>
            </a:r>
          </a:p>
          <a:p>
            <a:pPr indent="-384048" fontAlgn="auto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defRPr/>
            </a:pPr>
            <a:endParaRPr lang="ru-RU" dirty="0" smtClean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  <a:p>
            <a:pPr marL="448056" indent="-384048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Wingdings" pitchFamily="2" charset="2"/>
              <a:buChar char="v"/>
              <a:defRPr/>
            </a:pPr>
            <a:endParaRPr lang="ru-RU" sz="2000" dirty="0">
              <a:ln w="6350">
                <a:solidFill>
                  <a:srgbClr val="6EA0B0">
                    <a:shade val="43000"/>
                  </a:srgbClr>
                </a:solidFill>
              </a:ln>
              <a:solidFill>
                <a:schemeClr val="tx2">
                  <a:lumMod val="75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pic>
        <p:nvPicPr>
          <p:cNvPr id="1026" name="Picture 2" descr="C:\Documents and Settings\Admin\Рабочий стол\Картинки\0_61d9e_a60d187a_L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3476302" cy="28575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7166"/>
            <a:ext cx="7929618" cy="121444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2. Объекты генетической экспертизы</a:t>
            </a:r>
            <a:r>
              <a:rPr lang="ru-RU" sz="3000" b="1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b="1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b="1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143250" y="1500188"/>
            <a:ext cx="5572125" cy="3714750"/>
          </a:xfrm>
        </p:spPr>
        <p:txBody>
          <a:bodyPr rtlCol="0">
            <a:normAutofit fontScale="92500" lnSpcReduction="10000"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образцы биологических жидкостей проверяемых лиц (крови, слюны, спермы и др.) в жидком или высушенном виде (марлевые, ватные тампоны, фильтровальная бумага) 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Wingdings" pitchFamily="2" charset="2"/>
              <a:buChar char="v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материалы уголовного дела – по согласованию с экспертом (сведения об условиях обнаружения и изъятия вещественных доказательств, результаты судебно-медицинской экспертизы и т.п.)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Wingdings" pitchFamily="2" charset="2"/>
              <a:buChar char="v"/>
              <a:defRPr/>
            </a:pPr>
            <a:endParaRPr lang="ru-RU" sz="2000" b="1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3" y="6556375"/>
            <a:ext cx="714348" cy="301625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B12FF5D4-25EB-49A5-AB03-249B600AF2B4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5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2050" name="Picture 2" descr="C:\Documents and Settings\Admin\Рабочий стол\Картинки\bloodybandage.jpg"/>
          <p:cNvPicPr>
            <a:picLocks noChangeAspect="1" noChangeArrowheads="1"/>
          </p:cNvPicPr>
          <p:nvPr/>
        </p:nvPicPr>
        <p:blipFill>
          <a:blip r:embed="rId2"/>
          <a:srcRect t="12353" b="25882"/>
          <a:stretch>
            <a:fillRect/>
          </a:stretch>
        </p:blipFill>
        <p:spPr bwMode="auto">
          <a:xfrm>
            <a:off x="214282" y="1714487"/>
            <a:ext cx="2857520" cy="316811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286116" y="2071678"/>
            <a:ext cx="5429288" cy="3260704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Биологические материалы подозреваемого (обвиняемого, потерпевшего), в которых содержится их ДНК: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cap="small" dirty="0" err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Буккальный</a:t>
            </a:r>
            <a:r>
              <a:rPr lang="ru-RU" sz="20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эпителий</a:t>
            </a:r>
            <a:r>
              <a:rPr lang="ru-RU" sz="20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 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– соскоб ватным тампоном с внутренней стороны щеки подозреваемого)</a:t>
            </a:r>
            <a:endParaRPr lang="ru-RU" sz="2000" b="1" dirty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358215" y="6556375"/>
            <a:ext cx="785786" cy="301625"/>
          </a:xfrm>
        </p:spPr>
        <p:txBody>
          <a:bodyPr>
            <a:normAutofit fontScale="85000" lnSpcReduction="10000"/>
          </a:bodyPr>
          <a:lstStyle/>
          <a:p>
            <a:pPr algn="ctr">
              <a:defRPr/>
            </a:pPr>
            <a:fld id="{E894452D-66DB-4815-BF4E-34B768C5193C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6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5" name="Picture 2" descr="C:\Documents and Settings\Admin\Рабочий стол\Картинки\783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214554"/>
            <a:ext cx="2786082" cy="28418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Заголовок 1"/>
          <p:cNvSpPr txBox="1">
            <a:spLocks/>
          </p:cNvSpPr>
          <p:nvPr/>
        </p:nvSpPr>
        <p:spPr>
          <a:xfrm>
            <a:off x="500034" y="357166"/>
            <a:ext cx="7929618" cy="121444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3. Образцы для сравнительного исследования</a:t>
            </a:r>
            <a: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000364" y="1714488"/>
            <a:ext cx="5429288" cy="3500462"/>
          </a:xfrm>
        </p:spPr>
        <p:txBody>
          <a:bodyPr rtlCol="0">
            <a:noAutofit/>
          </a:bodyPr>
          <a:lstStyle/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cap="small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+mj-ea"/>
                <a:cs typeface="Arial" pitchFamily="34" charset="0"/>
              </a:rPr>
              <a:t>Образец крови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ea typeface="+mj-ea"/>
                <a:cs typeface="Tahoma" pitchFamily="34" charset="0"/>
              </a:rPr>
              <a:t>, который берут из пальца подозреваемого или вены и собирают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 в специальные </a:t>
            </a:r>
            <a:r>
              <a:rPr lang="ru-RU" sz="2000" b="1" dirty="0" err="1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пробирки-вакутейнер</a:t>
            </a: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, с заранее налитым антикоагулянтом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endParaRPr lang="ru-RU" sz="500" b="1" dirty="0" smtClean="0">
              <a:solidFill>
                <a:srgbClr val="FFC000"/>
              </a:solidFill>
              <a:latin typeface="Tahoma" pitchFamily="34" charset="0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Clr>
                <a:schemeClr val="accent5">
                  <a:lumMod val="75000"/>
                </a:schemeClr>
              </a:buClr>
              <a:buFont typeface="Arial" pitchFamily="34" charset="0"/>
              <a:buChar char="•"/>
              <a:defRPr/>
            </a:pPr>
            <a:r>
              <a:rPr lang="ru-RU" sz="2000" b="1" dirty="0" smtClean="0">
                <a:solidFill>
                  <a:srgbClr val="FFC000"/>
                </a:solidFill>
                <a:latin typeface="Tahoma" pitchFamily="34" charset="0"/>
                <a:cs typeface="Tahoma" pitchFamily="34" charset="0"/>
              </a:rPr>
              <a:t>В лабораторию кровь должна попасть не позже через двое суток после забора (при температуре хранения в это время 4-8 С)</a:t>
            </a: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rgbClr val="FFC000"/>
              </a:solidFill>
              <a:latin typeface="Tahoma" pitchFamily="34" charset="0"/>
              <a:ea typeface="+mj-ea"/>
              <a:cs typeface="Tahoma" pitchFamily="34" charset="0"/>
            </a:endParaRPr>
          </a:p>
          <a:p>
            <a:pPr marL="274320" indent="-274320" eaLnBrk="1" fontAlgn="auto" hangingPunct="1">
              <a:lnSpc>
                <a:spcPct val="114000"/>
              </a:lnSpc>
              <a:spcAft>
                <a:spcPts val="0"/>
              </a:spcAft>
              <a:buFont typeface="Arial" pitchFamily="34" charset="0"/>
              <a:buChar char="•"/>
              <a:defRPr/>
            </a:pPr>
            <a:endParaRPr lang="ru-RU" sz="2000" dirty="0" smtClean="0">
              <a:solidFill>
                <a:schemeClr val="tx2">
                  <a:lumMod val="50000"/>
                </a:schemeClr>
              </a:solidFill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429653" y="6556375"/>
            <a:ext cx="714348" cy="301625"/>
          </a:xfrm>
        </p:spPr>
        <p:txBody>
          <a:bodyPr>
            <a:normAutofit fontScale="77500" lnSpcReduction="20000"/>
          </a:bodyPr>
          <a:lstStyle/>
          <a:p>
            <a:pPr algn="ctr">
              <a:defRPr/>
            </a:pPr>
            <a:fld id="{1BD10F4F-2744-4137-AED6-63351C42924A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7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pic>
        <p:nvPicPr>
          <p:cNvPr id="11266" name="Picture 2" descr="C:\Documents and Settings\Admin\Рабочий стол\Картинки\p-vacuteiner-biochimie-1259136294.jpg"/>
          <p:cNvPicPr>
            <a:picLocks noChangeAspect="1" noChangeArrowheads="1"/>
          </p:cNvPicPr>
          <p:nvPr/>
        </p:nvPicPr>
        <p:blipFill>
          <a:blip r:embed="rId2"/>
          <a:srcRect l="28330" t="17600" r="21107" b="6800"/>
          <a:stretch>
            <a:fillRect/>
          </a:stretch>
        </p:blipFill>
        <p:spPr bwMode="auto">
          <a:xfrm>
            <a:off x="357188" y="1571625"/>
            <a:ext cx="2381250" cy="35718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Стрелка вниз 17"/>
          <p:cNvSpPr/>
          <p:nvPr/>
        </p:nvSpPr>
        <p:spPr>
          <a:xfrm rot="16200000">
            <a:off x="3102769" y="3398044"/>
            <a:ext cx="457200" cy="6619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9" name="Стрелка вниз 18"/>
          <p:cNvSpPr/>
          <p:nvPr/>
        </p:nvSpPr>
        <p:spPr>
          <a:xfrm rot="16200000">
            <a:off x="4674394" y="3398044"/>
            <a:ext cx="457200" cy="661988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0" name="Стрелка вниз 19"/>
          <p:cNvSpPr/>
          <p:nvPr/>
        </p:nvSpPr>
        <p:spPr>
          <a:xfrm rot="16200000">
            <a:off x="6638926" y="3362325"/>
            <a:ext cx="457200" cy="733425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142875" y="1500188"/>
            <a:ext cx="1357313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274320" indent="-274320" algn="ctr" eaLnBrk="1" fontAlgn="auto" hangingPunct="1">
              <a:spcBef>
                <a:spcPts val="0"/>
              </a:spcBef>
              <a:spcAft>
                <a:spcPts val="0"/>
              </a:spcAft>
              <a:buFont typeface="Wingdings"/>
              <a:buNone/>
              <a:defRPr/>
            </a:pPr>
            <a:r>
              <a:rPr lang="ru-RU" sz="1800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кровь</a:t>
            </a:r>
            <a:endParaRPr lang="ru-RU" sz="1800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8" y="6500834"/>
            <a:ext cx="928663" cy="357166"/>
          </a:xfrm>
        </p:spPr>
        <p:txBody>
          <a:bodyPr/>
          <a:lstStyle/>
          <a:p>
            <a:pPr algn="ctr">
              <a:defRPr/>
            </a:pPr>
            <a:fld id="{E196C46C-8D86-4E5C-9334-A2E5C0C96D4D}" type="slidenum">
              <a:rPr lang="ru-RU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pPr algn="ctr">
                <a:defRPr/>
              </a:pPr>
              <a:t>8</a:t>
            </a:fld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500034" y="357166"/>
            <a:ext cx="7929618" cy="1214446"/>
          </a:xfrm>
          <a:prstGeom prst="rect">
            <a:avLst/>
          </a:prstGeom>
        </p:spPr>
        <p:txBody>
          <a:bodyPr anchor="b">
            <a:normAutofit fontScale="90000" lnSpcReduction="2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Вопрос 4. Строение биологических объектов</a:t>
            </a:r>
            <a: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42875" y="2214563"/>
            <a:ext cx="1357313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сперма</a:t>
            </a:r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142875" y="3000375"/>
            <a:ext cx="1357313" cy="571500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слюна</a:t>
            </a:r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142875" y="3786188"/>
            <a:ext cx="1428750" cy="642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мышечная ткань</a:t>
            </a:r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142875" y="4572000"/>
            <a:ext cx="1428750" cy="642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костный материал</a:t>
            </a: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142875" y="5357813"/>
            <a:ext cx="1428750" cy="64293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волосы</a:t>
            </a:r>
          </a:p>
        </p:txBody>
      </p:sp>
      <p:sp>
        <p:nvSpPr>
          <p:cNvPr id="13" name="Скругленный прямоугольник 12"/>
          <p:cNvSpPr/>
          <p:nvPr/>
        </p:nvSpPr>
        <p:spPr>
          <a:xfrm>
            <a:off x="2000250" y="3357563"/>
            <a:ext cx="1285875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клетка</a:t>
            </a:r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3643313" y="3357563"/>
            <a:ext cx="1214437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3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ядро</a:t>
            </a:r>
          </a:p>
        </p:txBody>
      </p:sp>
      <p:sp>
        <p:nvSpPr>
          <p:cNvPr id="15" name="Скругленный прямоугольник 14"/>
          <p:cNvSpPr/>
          <p:nvPr/>
        </p:nvSpPr>
        <p:spPr>
          <a:xfrm>
            <a:off x="5214938" y="3357563"/>
            <a:ext cx="1643062" cy="7143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2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хромосома</a:t>
            </a:r>
          </a:p>
        </p:txBody>
      </p:sp>
      <p:sp>
        <p:nvSpPr>
          <p:cNvPr id="16" name="Скругленный прямоугольник 15"/>
          <p:cNvSpPr/>
          <p:nvPr/>
        </p:nvSpPr>
        <p:spPr>
          <a:xfrm>
            <a:off x="7215188" y="3429000"/>
            <a:ext cx="857250" cy="500063"/>
          </a:xfrm>
          <a:prstGeom prst="roundRect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tx2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tx2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ДНК</a:t>
            </a:r>
          </a:p>
        </p:txBody>
      </p:sp>
      <p:sp>
        <p:nvSpPr>
          <p:cNvPr id="21" name="Правая фигурная скобка 20"/>
          <p:cNvSpPr/>
          <p:nvPr/>
        </p:nvSpPr>
        <p:spPr>
          <a:xfrm>
            <a:off x="1643063" y="1785938"/>
            <a:ext cx="357187" cy="3929062"/>
          </a:xfrm>
          <a:prstGeom prst="rightBrace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pic>
        <p:nvPicPr>
          <p:cNvPr id="9234" name="Picture 2" descr="C:\Documents and Settings\DudinaKA\Рабочий стол\Учеба\Экспертиза\Картинки\stvolovaya_kletk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00250" y="4214812"/>
            <a:ext cx="2285998" cy="22245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35" name="Picture 3" descr="C:\Documents and Settings\DudinaKA\Рабочий стол\Учеба\Экспертиза\Картинки\462px-Diagram_human_cell_nucleus_ru.sv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28938" y="1428750"/>
            <a:ext cx="2314575" cy="1893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Скругленный прямоугольник 21"/>
          <p:cNvSpPr/>
          <p:nvPr/>
        </p:nvSpPr>
        <p:spPr>
          <a:xfrm>
            <a:off x="7215188" y="3429000"/>
            <a:ext cx="857250" cy="50006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1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ДНК</a:t>
            </a:r>
          </a:p>
        </p:txBody>
      </p:sp>
      <p:pic>
        <p:nvPicPr>
          <p:cNvPr id="9237" name="Picture 3" descr="C:\Documents and Settings\DudinaKA\Рабочий стол\Учеба\Экспертиза\Картинки\462px-Diagram_human_cell_nucleus_ru.sv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643188" y="4929188"/>
            <a:ext cx="857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9" name="Picture 23" descr="C:\Documents and Settings\Admin\Рабочий стол\днк чистый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7215206" y="1285860"/>
            <a:ext cx="1488605" cy="19091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0" name="Picture 24" descr="C:\Documents and Settings\Admin\Рабочий стол\Chromosome (1).png"/>
          <p:cNvPicPr>
            <a:picLocks noChangeAspect="1" noChangeArrowheads="1"/>
          </p:cNvPicPr>
          <p:nvPr/>
        </p:nvPicPr>
        <p:blipFill>
          <a:blip r:embed="rId6"/>
          <a:srcRect l="12500" r="20000" b="10801"/>
          <a:stretch>
            <a:fillRect/>
          </a:stretch>
        </p:blipFill>
        <p:spPr bwMode="auto">
          <a:xfrm>
            <a:off x="5286380" y="4143380"/>
            <a:ext cx="1285884" cy="2438407"/>
          </a:xfrm>
          <a:prstGeom prst="rect">
            <a:avLst/>
          </a:prstGeom>
          <a:noFill/>
          <a:ln>
            <a:noFill/>
          </a:ln>
          <a:effectLst>
            <a:softEdge rad="112500"/>
          </a:effectLst>
        </p:spPr>
      </p:pic>
      <p:pic>
        <p:nvPicPr>
          <p:cNvPr id="29" name="Picture 23" descr="C:\Documents and Settings\Admin\Рабочий стол\днк чистый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rot="19753210">
            <a:off x="6190966" y="4128457"/>
            <a:ext cx="388775" cy="49859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241" name="Picture 4" descr="C:\Documents and Settings\DudinaKA\Рабочий стол\Учеба\Экспертиза\Картинки\Chromosome.png"/>
          <p:cNvPicPr>
            <a:picLocks noChangeAspect="1" noChangeArrowheads="1"/>
          </p:cNvPicPr>
          <p:nvPr/>
        </p:nvPicPr>
        <p:blipFill>
          <a:blip r:embed="rId8"/>
          <a:srcRect l="16255" r="22789" b="12263"/>
          <a:stretch>
            <a:fillRect/>
          </a:stretch>
        </p:blipFill>
        <p:spPr bwMode="auto">
          <a:xfrm>
            <a:off x="4429125" y="1928813"/>
            <a:ext cx="287338" cy="595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3" descr="C:\Documents and Settings\DudinaKA\Рабочий стол\Учеба\Экспертиза\Картинки\462px-Diagram_human_cell_nucleus_ru.sv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09019" y="1028700"/>
            <a:ext cx="3505798" cy="2870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" name="Заголовок 1"/>
          <p:cNvSpPr txBox="1">
            <a:spLocks/>
          </p:cNvSpPr>
          <p:nvPr/>
        </p:nvSpPr>
        <p:spPr>
          <a:xfrm>
            <a:off x="500034" y="357166"/>
            <a:ext cx="7929618" cy="928694"/>
          </a:xfrm>
          <a:prstGeom prst="rect">
            <a:avLst/>
          </a:prstGeom>
        </p:spPr>
        <p:txBody>
          <a:bodyPr anchor="b">
            <a:normAutofit fontScale="90000" lnSpcReduction="10000"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ru-RU" sz="3600" b="1" cap="small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C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Строение клетки</a:t>
            </a:r>
            <a: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3000" cap="small" dirty="0">
                <a:solidFill>
                  <a:srgbClr val="FFC000"/>
                </a:solidFill>
                <a:latin typeface="+mj-lt"/>
                <a:ea typeface="+mj-ea"/>
                <a:cs typeface="+mj-cs"/>
              </a:rPr>
            </a:br>
            <a:endParaRPr lang="ru-RU" sz="3000" cap="small" dirty="0">
              <a:solidFill>
                <a:srgbClr val="FFC000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6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215339" y="6572272"/>
            <a:ext cx="928662" cy="285728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r>
              <a:rPr lang="ru-RU" dirty="0" smtClean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9 из 38</a:t>
            </a:r>
            <a:endParaRPr lang="ru-RU" dirty="0">
              <a:solidFill>
                <a:schemeClr val="accent5">
                  <a:lumMod val="50000"/>
                </a:schemeClr>
              </a:solidFill>
              <a:latin typeface="Tahoma" pitchFamily="34" charset="0"/>
              <a:cs typeface="Tahoma" pitchFamily="34" charset="0"/>
            </a:endParaRPr>
          </a:p>
        </p:txBody>
      </p:sp>
      <p:sp>
        <p:nvSpPr>
          <p:cNvPr id="28" name="Стрелка вниз 27"/>
          <p:cNvSpPr/>
          <p:nvPr/>
        </p:nvSpPr>
        <p:spPr>
          <a:xfrm rot="16200000">
            <a:off x="3839346" y="286915"/>
            <a:ext cx="457200" cy="3312369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pic>
        <p:nvPicPr>
          <p:cNvPr id="10246" name="Picture 22" descr="C:\Documents and Settings\Admin\Рабочий стол\800px-Biological_cell_ru.svg (1)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2857496"/>
            <a:ext cx="6517957" cy="29662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Стрелка вниз 28"/>
          <p:cNvSpPr/>
          <p:nvPr/>
        </p:nvSpPr>
        <p:spPr>
          <a:xfrm rot="19591981">
            <a:off x="2741292" y="1674555"/>
            <a:ext cx="399082" cy="2273593"/>
          </a:xfrm>
          <a:prstGeom prst="downArrow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922227" y="1710178"/>
            <a:ext cx="1785938" cy="64293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solidFill>
              <a:schemeClr val="accent5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400" dirty="0">
                <a:solidFill>
                  <a:schemeClr val="accent5">
                    <a:lumMod val="50000"/>
                  </a:schemeClr>
                </a:solidFill>
                <a:latin typeface="Tahoma" pitchFamily="34" charset="0"/>
                <a:cs typeface="Tahoma" pitchFamily="34" charset="0"/>
              </a:rPr>
              <a:t>ядро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Литейная">
  <a:themeElements>
    <a:clrScheme name="Литейная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Литейная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Литейная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1260</TotalTime>
  <Words>1084</Words>
  <Application>Microsoft Office PowerPoint</Application>
  <PresentationFormat>Экран (4:3)</PresentationFormat>
  <Paragraphs>187</Paragraphs>
  <Slides>38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Литейная</vt:lpstr>
      <vt:lpstr>Презентация PowerPoint</vt:lpstr>
      <vt:lpstr>Презентация PowerPoint</vt:lpstr>
      <vt:lpstr> Генетическая экспертиза – исследование с использованием методов молекулярно-генетической индивидуализации человека,  проводимое с целью определения индивидуализирующих признаков биологических объектов на уровне геномной ДНК 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ДНК (дезоксирибонуклеиновая  кислота) – основное вещество хромосом в ядре клеток живых организмов   ДНК является носителем генетической информации, ее отдельные участки соответствуют определенным генам   </vt:lpstr>
      <vt:lpstr>Молекула ДНК представляет собой полимер, который состоит из структурных единиц – нуклеотидов, расположенных в определенной последовательности, уникальной для каждого индивидуума, что и делает его ДНК неповторимой   </vt:lpstr>
      <vt:lpstr>  Встречаются всего четыре типа нуклеотидов, в которых содержатся разные азотистые основания: аденин (А), гуанин (Г), цитозин (Ц) и тимин (Т)   Цепочка ДНК состоит из чередующихся нуклеотидов с разными основаниями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Следы биологического происхождения упаковываются в бумажный конверт, что бы не допустить утрату индентификационного материала.  Конверт опечатывается и снабжается пояснительной надписью. Упаковка объектов биологического происхождения в полиэтиленовые пакеты не допустима.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Бюро судебно-медицинской экспертизы является основной структурной единицей, осуществляющей судебно-медицинскую экспертную деятельность в РФ  Бюро организованы на уровне субъектов Российской Федерации, районов и городов (районные, межрайонные и городские отделения Бюро судебно-медицинской экспертизы) </vt:lpstr>
      <vt:lpstr>Презентация PowerPoint</vt:lpstr>
      <vt:lpstr>Презентация PowerPoint</vt:lpstr>
      <vt:lpstr>Презентация PowerPoint</vt:lpstr>
      <vt:lpstr>Презентация PowerPoint</vt:lpstr>
      <vt:lpstr>Анализ митохондриальной ДНК</vt:lpstr>
      <vt:lpstr>Для оптимизации процесса пробоподготовки следует проводить процедуру глубокой очистки образцов костного и зубного материала с помощью применения стоматологических боров.</vt:lpstr>
      <vt:lpstr>Анализ митохондриальной ДНК рекомендуется проводить  с применением компьютерной программы  «mDNbase», что  позволило повысить качество и эффективность проводимого молекулярно-генетического экспертного исследования</vt:lpstr>
      <vt:lpstr>  Спасибо за внимание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НАЗНАЧЕНИЕ И ПРОИЗВОДСТВО ГЕНЕТИЧЕСКОЙ ЭКСПЕРТИЗЫ</dc:title>
  <dc:creator>Николай</dc:creator>
  <cp:lastModifiedBy>Л. А. Бушмакина</cp:lastModifiedBy>
  <cp:revision>214</cp:revision>
  <dcterms:modified xsi:type="dcterms:W3CDTF">2018-12-11T09:51:09Z</dcterms:modified>
</cp:coreProperties>
</file>